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0" r:id="rId1"/>
  </p:sldMasterIdLst>
  <p:sldIdLst>
    <p:sldId id="338" r:id="rId2"/>
    <p:sldId id="319" r:id="rId3"/>
    <p:sldId id="336" r:id="rId4"/>
    <p:sldId id="337" r:id="rId5"/>
    <p:sldId id="312" r:id="rId6"/>
    <p:sldId id="313" r:id="rId7"/>
    <p:sldId id="314" r:id="rId8"/>
    <p:sldId id="315" r:id="rId9"/>
    <p:sldId id="318" r:id="rId10"/>
    <p:sldId id="320" r:id="rId11"/>
    <p:sldId id="321" r:id="rId12"/>
    <p:sldId id="331" r:id="rId13"/>
    <p:sldId id="332" r:id="rId14"/>
    <p:sldId id="333" r:id="rId15"/>
    <p:sldId id="334" r:id="rId16"/>
    <p:sldId id="329" r:id="rId17"/>
    <p:sldId id="330" r:id="rId18"/>
    <p:sldId id="322" r:id="rId19"/>
    <p:sldId id="323" r:id="rId20"/>
    <p:sldId id="324" r:id="rId21"/>
    <p:sldId id="335" r:id="rId22"/>
    <p:sldId id="328" r:id="rId23"/>
    <p:sldId id="325" r:id="rId24"/>
    <p:sldId id="326" r:id="rId25"/>
    <p:sldId id="327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9900CC"/>
    <a:srgbClr val="0000FF"/>
    <a:srgbClr val="000000"/>
    <a:srgbClr val="FF0066"/>
    <a:srgbClr val="6600CC"/>
    <a:srgbClr val="F610B4"/>
    <a:srgbClr val="990099"/>
    <a:srgbClr val="CC00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147" autoAdjust="0"/>
    <p:restoredTop sz="96625" autoAdjust="0"/>
  </p:normalViewPr>
  <p:slideViewPr>
    <p:cSldViewPr>
      <p:cViewPr varScale="1">
        <p:scale>
          <a:sx n="67" d="100"/>
          <a:sy n="67" d="100"/>
        </p:scale>
        <p:origin x="-149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5B26F26-C35C-4067-90FF-AC7BBF8C6AE6}" type="datetimeFigureOut">
              <a:rPr lang="es-ES" smtClean="0"/>
              <a:pPr>
                <a:defRPr/>
              </a:pPr>
              <a:t>21/05/2025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243511-AB3C-47C5-8F2B-E9035FADDA05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793AE65-C451-4BE3-BE73-ABA130AFECCC}" type="datetimeFigureOut">
              <a:rPr lang="es-ES" smtClean="0"/>
              <a:pPr>
                <a:defRPr/>
              </a:pPr>
              <a:t>21/05/2025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6E3D82-DDF4-411A-920C-4E94669F1FBA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4BC6E6-81D5-44D6-BFAF-8072D3DEB12B}" type="datetimeFigureOut">
              <a:rPr lang="es-ES" smtClean="0"/>
              <a:pPr>
                <a:defRPr/>
              </a:pPr>
              <a:t>21/05/2025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318B23-A2C1-4351-A61C-C6860E3A34A5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793AE65-C451-4BE3-BE73-ABA130AFECCC}" type="datetimeFigureOut">
              <a:rPr lang="es-ES" smtClean="0"/>
              <a:pPr>
                <a:defRPr/>
              </a:pPr>
              <a:t>21/05/2025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6E3D82-DDF4-411A-920C-4E94669F1FBA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793AE65-C451-4BE3-BE73-ABA130AFECCC}" type="datetimeFigureOut">
              <a:rPr lang="es-ES" smtClean="0"/>
              <a:pPr>
                <a:defRPr/>
              </a:pPr>
              <a:t>21/05/2025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6E3D82-DDF4-411A-920C-4E94669F1FBA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793AE65-C451-4BE3-BE73-ABA130AFECCC}" type="datetimeFigureOut">
              <a:rPr lang="es-ES" smtClean="0"/>
              <a:pPr>
                <a:defRPr/>
              </a:pPr>
              <a:t>21/05/2025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6E3D82-DDF4-411A-920C-4E94669F1FBA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06E308-A174-4C2A-9004-E8741CD3085A}" type="datetimeFigureOut">
              <a:rPr lang="es-ES" smtClean="0"/>
              <a:pPr>
                <a:defRPr/>
              </a:pPr>
              <a:t>21/05/2025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9087F3-7802-4825-B9EC-4DB54B3B611E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793AE65-C451-4BE3-BE73-ABA130AFECCC}" type="datetimeFigureOut">
              <a:rPr lang="es-ES" smtClean="0"/>
              <a:pPr>
                <a:defRPr/>
              </a:pPr>
              <a:t>21/05/2025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6E3D82-DDF4-411A-920C-4E94669F1FBA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6C2C5E-5021-4709-A9A2-5EF01EBBA977}" type="datetimeFigureOut">
              <a:rPr lang="es-ES" smtClean="0"/>
              <a:pPr>
                <a:defRPr/>
              </a:pPr>
              <a:t>21/05/2025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5D3917-3133-4CF1-A4CD-2B2592CCAD42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793AE65-C451-4BE3-BE73-ABA130AFECCC}" type="datetimeFigureOut">
              <a:rPr lang="es-ES" smtClean="0"/>
              <a:pPr>
                <a:defRPr/>
              </a:pPr>
              <a:t>21/05/2025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6E3D82-DDF4-411A-920C-4E94669F1FBA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793AE65-C451-4BE3-BE73-ABA130AFECCC}" type="datetimeFigureOut">
              <a:rPr lang="es-ES" smtClean="0"/>
              <a:pPr>
                <a:defRPr/>
              </a:pPr>
              <a:t>21/05/2025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6E3D82-DDF4-411A-920C-4E94669F1FBA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793AE65-C451-4BE3-BE73-ABA130AFECCC}" type="datetimeFigureOut">
              <a:rPr lang="es-ES" smtClean="0"/>
              <a:pPr>
                <a:defRPr/>
              </a:pPr>
              <a:t>21/05/2025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86E3D82-DDF4-411A-920C-4E94669F1FBA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fadsp.es/wp-content/uploads/2024/02/Informe_AP_CCAA4.pdf" TargetMode="External"/><Relationship Id="rId2" Type="http://schemas.openxmlformats.org/officeDocument/2006/relationships/hyperlink" Target="https://saludineroap.blogspot.com/2024/03/serpientes-autonomicas-2002-2021.html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57290" y="3214686"/>
            <a:ext cx="6415110" cy="2424114"/>
          </a:xfrm>
        </p:spPr>
        <p:txBody>
          <a:bodyPr/>
          <a:lstStyle/>
          <a:p>
            <a:endParaRPr lang="es-ES" dirty="0"/>
          </a:p>
        </p:txBody>
      </p:sp>
      <p:pic>
        <p:nvPicPr>
          <p:cNvPr id="5" name="4 Imagen" descr="https://osalde.org/wp-content/uploads/2025/04/Cartel-Jornada-Osalde-Hika-ateneo-4-2025-2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La  atención primaria en </a:t>
            </a:r>
            <a:r>
              <a:rPr lang="es-ES" dirty="0"/>
              <a:t>E</a:t>
            </a:r>
            <a:r>
              <a:rPr lang="es-ES" dirty="0" smtClean="0"/>
              <a:t>spaña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s-ES" dirty="0" smtClean="0">
                <a:hlinkClick r:id="rId2"/>
              </a:rPr>
              <a:t>.  https://www.sanidad.gob.es/estadEstudios/es</a:t>
            </a:r>
          </a:p>
          <a:p>
            <a:r>
              <a:rPr lang="es-ES" dirty="0" smtClean="0">
                <a:hlinkClick r:id="rId2"/>
              </a:rPr>
              <a:t>https://saludineroap.blogspot.com/2024/03/serpientes-autonomicas-2002-2021.html</a:t>
            </a:r>
            <a:endParaRPr lang="es-ES" dirty="0" smtClean="0"/>
          </a:p>
          <a:p>
            <a:r>
              <a:rPr lang="es-ES" dirty="0" smtClean="0">
                <a:hlinkClick r:id="rId3"/>
              </a:rPr>
              <a:t>https://fadsp.es/wp-content/uploads/2024/02/Informe_AP_CCAA4.pdf</a:t>
            </a:r>
            <a:endParaRPr lang="es-ES" dirty="0" smtClean="0"/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36365" y="0"/>
            <a:ext cx="9154409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-579400" y="1571612"/>
            <a:ext cx="10294935" cy="4579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71472" y="618518"/>
            <a:ext cx="7887198" cy="2024664"/>
          </a:xfrm>
        </p:spPr>
        <p:txBody>
          <a:bodyPr>
            <a:normAutofit/>
          </a:bodyPr>
          <a:lstStyle/>
          <a:p>
            <a:r>
              <a:rPr lang="es-ES" sz="2400" dirty="0" smtClean="0">
                <a:solidFill>
                  <a:srgbClr val="9900CC"/>
                </a:solidFill>
              </a:rPr>
              <a:t>Evolución del gasto sanitario</a:t>
            </a:r>
            <a:br>
              <a:rPr lang="es-ES" sz="2400" dirty="0" smtClean="0">
                <a:solidFill>
                  <a:srgbClr val="9900CC"/>
                </a:solidFill>
              </a:rPr>
            </a:br>
            <a:r>
              <a:rPr lang="es-ES" sz="2400" dirty="0" smtClean="0">
                <a:solidFill>
                  <a:srgbClr val="9900CC"/>
                </a:solidFill>
              </a:rPr>
              <a:t>Extremadura</a:t>
            </a:r>
            <a:br>
              <a:rPr lang="es-ES" sz="2400" dirty="0" smtClean="0">
                <a:solidFill>
                  <a:srgbClr val="9900CC"/>
                </a:solidFill>
              </a:rPr>
            </a:br>
            <a:r>
              <a:rPr lang="es-ES" sz="2400" dirty="0" smtClean="0">
                <a:solidFill>
                  <a:srgbClr val="9900CC"/>
                </a:solidFill>
              </a:rPr>
              <a:t>2002-2021</a:t>
            </a:r>
            <a:endParaRPr lang="es-ES" sz="2400" dirty="0">
              <a:solidFill>
                <a:srgbClr val="9900CC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500306"/>
            <a:ext cx="9036086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14965" y="2143117"/>
            <a:ext cx="8077674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332" y="618518"/>
            <a:ext cx="8030072" cy="1381722"/>
          </a:xfrm>
        </p:spPr>
        <p:txBody>
          <a:bodyPr>
            <a:normAutofit fontScale="90000"/>
          </a:bodyPr>
          <a:lstStyle/>
          <a:p>
            <a:r>
              <a:rPr lang="es-ES" sz="2700" dirty="0" smtClean="0"/>
              <a:t/>
            </a:r>
            <a:br>
              <a:rPr lang="es-ES" sz="2700" dirty="0" smtClean="0"/>
            </a:br>
            <a:r>
              <a:rPr lang="es-ES" sz="2700" smtClean="0"/>
              <a:t/>
            </a:r>
            <a:br>
              <a:rPr lang="es-ES" sz="270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457200" y="2073743"/>
            <a:ext cx="8229600" cy="3578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789675"/>
            <a:ext cx="9144000" cy="3981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7250" y="3071811"/>
            <a:ext cx="8280950" cy="1897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PRESUPUESTO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El presupuesto per cápita para AP en 2024 va desde 402€ en Extremadura hasta 150,9€ en Madrid (media de las CCAA 287,4€).</a:t>
            </a:r>
          </a:p>
          <a:p>
            <a:r>
              <a:rPr lang="es-ES" dirty="0" smtClean="0"/>
              <a:t/>
            </a:r>
            <a:br>
              <a:rPr lang="es-ES" dirty="0" smtClean="0"/>
            </a:br>
            <a:endParaRPr lang="es-ES" dirty="0" smtClean="0"/>
          </a:p>
          <a:p>
            <a:r>
              <a:rPr lang="es-ES" dirty="0" smtClean="0"/>
              <a:t>Extremadura: % gasto sanitario </a:t>
            </a:r>
            <a:r>
              <a:rPr lang="es-ES" dirty="0" err="1" smtClean="0"/>
              <a:t>pÚblico</a:t>
            </a:r>
            <a:r>
              <a:rPr lang="es-ES" dirty="0" smtClean="0"/>
              <a:t> destinado a  AP 18,6; media CCAA 15 %</a:t>
            </a: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2910" y="618519"/>
            <a:ext cx="7815760" cy="738780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RECURSOS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42911" y="1428736"/>
            <a:ext cx="7786742" cy="5143536"/>
          </a:xfrm>
        </p:spPr>
        <p:txBody>
          <a:bodyPr>
            <a:normAutofit fontScale="77500" lnSpcReduction="20000"/>
          </a:bodyPr>
          <a:lstStyle/>
          <a:p>
            <a:r>
              <a:rPr lang="es-ES" b="1" dirty="0" err="1" smtClean="0"/>
              <a:t>Medicos</a:t>
            </a:r>
            <a:r>
              <a:rPr lang="es-ES" dirty="0" err="1" smtClean="0"/>
              <a:t>:En</a:t>
            </a:r>
            <a:r>
              <a:rPr lang="es-ES" dirty="0" smtClean="0"/>
              <a:t> medicina de familia las ratios van desde 931 en Castilla-La Mancha hasta 1.735 en Islas Baleares ; Extremadura 1.109; media CCAA 1350</a:t>
            </a:r>
          </a:p>
          <a:p>
            <a:r>
              <a:rPr lang="es-ES" b="1" dirty="0" err="1" smtClean="0"/>
              <a:t>Pediatria</a:t>
            </a:r>
            <a:r>
              <a:rPr lang="es-ES" dirty="0" smtClean="0"/>
              <a:t>.  Los porcentajes más altos (más de 1250 TSI por profesional) son los de Madrid (12,1%) y Baleares (9,9%). Extremadura 860</a:t>
            </a:r>
          </a:p>
          <a:p>
            <a:r>
              <a:rPr lang="es-ES" b="1" dirty="0" err="1" smtClean="0"/>
              <a:t>Enfermeria</a:t>
            </a:r>
            <a:endParaRPr lang="es-ES" b="1" dirty="0" smtClean="0"/>
          </a:p>
          <a:p>
            <a:r>
              <a:rPr lang="es-ES" dirty="0" smtClean="0"/>
              <a:t>Las 3 CCAA con mayor ratio de TSI por profesional son: Madrid (1.979), Baleares (1.723), y Murcia (1.708). </a:t>
            </a:r>
          </a:p>
          <a:p>
            <a:r>
              <a:rPr lang="es-ES" dirty="0" smtClean="0"/>
              <a:t>Extremadura 1118; media </a:t>
            </a:r>
            <a:r>
              <a:rPr lang="es-ES" dirty="0" err="1" smtClean="0"/>
              <a:t>ccaa</a:t>
            </a:r>
            <a:r>
              <a:rPr lang="es-ES" dirty="0" smtClean="0"/>
              <a:t> 1416</a:t>
            </a:r>
            <a:br>
              <a:rPr lang="es-ES" dirty="0" smtClean="0"/>
            </a:br>
            <a:endParaRPr lang="es-ES" dirty="0" smtClean="0"/>
          </a:p>
          <a:p>
            <a:r>
              <a:rPr lang="es-ES" b="1" dirty="0" err="1" smtClean="0"/>
              <a:t>Aux</a:t>
            </a:r>
            <a:r>
              <a:rPr lang="es-ES" b="1" dirty="0" smtClean="0"/>
              <a:t>. </a:t>
            </a:r>
            <a:r>
              <a:rPr lang="es-ES" b="1" dirty="0" err="1" smtClean="0"/>
              <a:t>admtvo</a:t>
            </a:r>
            <a:r>
              <a:rPr lang="es-ES" dirty="0" smtClean="0"/>
              <a:t>. 2755 media CCAA; Extremadura 3376</a:t>
            </a:r>
          </a:p>
          <a:p>
            <a:r>
              <a:rPr lang="es-ES" dirty="0" smtClean="0"/>
              <a:t>Cataluña: </a:t>
            </a:r>
            <a:r>
              <a:rPr lang="es-ES" dirty="0" err="1" smtClean="0"/>
              <a:t>categoria</a:t>
            </a:r>
            <a:r>
              <a:rPr lang="es-ES" dirty="0" smtClean="0"/>
              <a:t> De </a:t>
            </a:r>
            <a:r>
              <a:rPr lang="es-ES" dirty="0" err="1" smtClean="0"/>
              <a:t>aux</a:t>
            </a:r>
            <a:r>
              <a:rPr lang="es-ES" dirty="0" smtClean="0"/>
              <a:t>. </a:t>
            </a:r>
            <a:r>
              <a:rPr lang="es-ES" dirty="0" err="1" smtClean="0"/>
              <a:t>adtvos</a:t>
            </a:r>
            <a:r>
              <a:rPr lang="es-ES" dirty="0" smtClean="0"/>
              <a:t>. sanitarios</a:t>
            </a: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121722" y="86122"/>
            <a:ext cx="9265722" cy="6771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sz="2200" dirty="0" smtClean="0"/>
              <a:t/>
            </a:r>
            <a:br>
              <a:rPr lang="es-ES" sz="2200" dirty="0" smtClean="0"/>
            </a:br>
            <a:r>
              <a:rPr lang="es-ES" sz="2200" dirty="0" smtClean="0"/>
              <a:t/>
            </a:r>
            <a:br>
              <a:rPr lang="es-ES" sz="2200" dirty="0" smtClean="0"/>
            </a:br>
            <a:r>
              <a:rPr lang="es-ES" sz="2200" b="1" dirty="0" smtClean="0"/>
              <a:t>Evolución del número de médicos en labores asistenciales en equipos de atención primaria, hospitales </a:t>
            </a:r>
            <a:r>
              <a:rPr lang="es-ES" b="1" dirty="0" smtClean="0"/>
              <a:t>	</a:t>
            </a: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1350184"/>
            <a:ext cx="7715304" cy="5507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274638"/>
            <a:ext cx="8329642" cy="2011354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sz="2700" b="1" dirty="0" smtClean="0"/>
              <a:t>Desde el año 2012, en el SNS el número de médicos ejerciendo labores asistenciales en los Equipos de Atención Primaria ha crecido un 5,1%, en los Hospitales un 23,9% y en los Servicios de Urgencias y Emergencias 112/061 un 28,9%. 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	</a:t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285720" y="2112739"/>
            <a:ext cx="8521063" cy="474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Rectángulo"/>
          <p:cNvSpPr/>
          <p:nvPr/>
        </p:nvSpPr>
        <p:spPr>
          <a:xfrm>
            <a:off x="2286000" y="1582341"/>
            <a:ext cx="4572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	</a:t>
            </a:r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274638"/>
            <a:ext cx="8329642" cy="2011354"/>
          </a:xfrm>
        </p:spPr>
        <p:txBody>
          <a:bodyPr>
            <a:normAutofit fontScale="90000"/>
          </a:bodyPr>
          <a:lstStyle/>
          <a:p>
            <a:pPr algn="l"/>
            <a:r>
              <a:rPr lang="es-ES" sz="2200" dirty="0" smtClean="0"/>
              <a:t/>
            </a:r>
            <a:br>
              <a:rPr lang="es-ES" sz="2200" dirty="0" smtClean="0"/>
            </a:br>
            <a:r>
              <a:rPr lang="es-ES" sz="2200" dirty="0" smtClean="0"/>
              <a:t/>
            </a:r>
            <a:br>
              <a:rPr lang="es-ES" sz="2200" dirty="0" smtClean="0"/>
            </a:br>
            <a:r>
              <a:rPr lang="es-ES" sz="2200" dirty="0" smtClean="0"/>
              <a:t/>
            </a:r>
            <a:br>
              <a:rPr lang="es-ES" sz="2200" dirty="0" smtClean="0"/>
            </a:br>
            <a:r>
              <a:rPr lang="es-ES" sz="2200" dirty="0" smtClean="0"/>
              <a:t/>
            </a:r>
            <a:br>
              <a:rPr lang="es-ES" sz="2200" dirty="0" smtClean="0"/>
            </a:br>
            <a:r>
              <a:rPr lang="es-ES" sz="2200" dirty="0" smtClean="0"/>
              <a:t/>
            </a:r>
            <a:br>
              <a:rPr lang="es-ES" sz="2200" dirty="0" smtClean="0"/>
            </a:br>
            <a:r>
              <a:rPr lang="es-ES" sz="2200" dirty="0" smtClean="0"/>
              <a:t/>
            </a:r>
            <a:br>
              <a:rPr lang="es-ES" sz="2200" dirty="0" smtClean="0"/>
            </a:br>
            <a:r>
              <a:rPr lang="es-ES" sz="2200" dirty="0" smtClean="0"/>
              <a:t/>
            </a:r>
            <a:br>
              <a:rPr lang="es-ES" sz="2200" dirty="0" smtClean="0"/>
            </a:br>
            <a:r>
              <a:rPr lang="es-ES" sz="2200" dirty="0"/>
              <a:t/>
            </a:r>
            <a:br>
              <a:rPr lang="es-ES" sz="2200" dirty="0"/>
            </a:br>
            <a:r>
              <a:rPr lang="es-ES" sz="2200" dirty="0" smtClean="0"/>
              <a:t/>
            </a:r>
            <a:br>
              <a:rPr lang="es-ES" sz="2200" dirty="0" smtClean="0"/>
            </a:br>
            <a:r>
              <a:rPr lang="es-ES" sz="2200" dirty="0"/>
              <a:t/>
            </a:r>
            <a:br>
              <a:rPr lang="es-ES" sz="2200" dirty="0"/>
            </a:br>
            <a:r>
              <a:rPr lang="es-ES" sz="2700" b="1" dirty="0" smtClean="0"/>
              <a:t>Durante el periodo 2012-2022 el número de profesionales de enfermería creció: </a:t>
            </a:r>
            <a:br>
              <a:rPr lang="es-ES" sz="2700" b="1" dirty="0" smtClean="0"/>
            </a:br>
            <a:r>
              <a:rPr lang="es-ES" sz="2700" b="1" dirty="0" smtClean="0"/>
              <a:t>-un 12,9% (3.770 profesionales) en los Equipos de Atención Primaria, </a:t>
            </a:r>
            <a:br>
              <a:rPr lang="es-ES" sz="2700" b="1" dirty="0" smtClean="0"/>
            </a:br>
            <a:r>
              <a:rPr lang="es-ES" sz="2700" b="1" dirty="0" smtClean="0"/>
              <a:t>-un 34,1% (43.774 profesionales) en los hospitales del SNS y un 39,9% (1.130 profesionales) en los Servicios de urgencias y emergencias 112/061. 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	</a:t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endParaRPr lang="es-ES" dirty="0" smtClean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-62568" y="3000372"/>
            <a:ext cx="9233974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85786" y="618519"/>
            <a:ext cx="7672884" cy="381590"/>
          </a:xfrm>
        </p:spPr>
        <p:txBody>
          <a:bodyPr>
            <a:normAutofit fontScale="90000"/>
          </a:bodyPr>
          <a:lstStyle/>
          <a:p>
            <a:endParaRPr lang="es-E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67844" y="642919"/>
            <a:ext cx="9211844" cy="6263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2543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</a:t>
            </a:r>
            <a:r>
              <a:rPr lang="es-ES" dirty="0" smtClean="0"/>
              <a:t>ctividad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La tasa de urgencias y emergencias resueltas por el centro es elevada (81,04 por mil habitantes), </a:t>
            </a:r>
          </a:p>
          <a:p>
            <a:r>
              <a:rPr lang="es-ES" dirty="0"/>
              <a:t>S</a:t>
            </a:r>
            <a:r>
              <a:rPr lang="es-ES" dirty="0" smtClean="0"/>
              <a:t>e observa una disminución general de las </a:t>
            </a:r>
            <a:r>
              <a:rPr lang="es-ES" dirty="0" err="1" smtClean="0"/>
              <a:t>teleconsultas</a:t>
            </a:r>
            <a:r>
              <a:rPr lang="es-ES" dirty="0" smtClean="0"/>
              <a:t> del 27% y un aumento del 26% en las consultas presenciales </a:t>
            </a:r>
          </a:p>
          <a:p>
            <a:r>
              <a:rPr lang="es-ES" dirty="0" err="1" smtClean="0"/>
              <a:t>Enfermeria</a:t>
            </a:r>
            <a:r>
              <a:rPr lang="es-ES" dirty="0" smtClean="0"/>
              <a:t>: disminución del 67% de </a:t>
            </a:r>
            <a:r>
              <a:rPr lang="es-ES" dirty="0" err="1" smtClean="0"/>
              <a:t>teleconsutas</a:t>
            </a:r>
            <a:r>
              <a:rPr lang="es-ES" dirty="0" smtClean="0"/>
              <a:t> en Extremadura. </a:t>
            </a: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Gasto farmacéutico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En 2022 el gasto por habitante en el cómputo total del país fue de 269,63€, lo que supone un aumento de 21,73€ desde 2021, y 62,53€ más desde 2014. Este aumento se observa en todas la CCAA sin excepción. </a:t>
            </a:r>
          </a:p>
          <a:p>
            <a:pPr>
              <a:buNone/>
            </a:pPr>
            <a:endParaRPr lang="es-ES" dirty="0" smtClean="0"/>
          </a:p>
          <a:p>
            <a:r>
              <a:rPr lang="es-ES" dirty="0" smtClean="0"/>
              <a:t>Extremadura: 364 €/habitante/año;</a:t>
            </a: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618519"/>
            <a:ext cx="7958636" cy="810218"/>
          </a:xfrm>
        </p:spPr>
        <p:txBody>
          <a:bodyPr/>
          <a:lstStyle/>
          <a:p>
            <a:r>
              <a:rPr lang="es-ES" dirty="0" smtClean="0"/>
              <a:t>Opinión de los usuarios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42909" y="1428736"/>
            <a:ext cx="7815761" cy="4929222"/>
          </a:xfrm>
        </p:spPr>
        <p:txBody>
          <a:bodyPr>
            <a:normAutofit fontScale="77500" lnSpcReduction="20000"/>
          </a:bodyPr>
          <a:lstStyle/>
          <a:p>
            <a:r>
              <a:rPr lang="es-ES" dirty="0" smtClean="0"/>
              <a:t>el 70,0% de los encuestados prefirieron acudir a la Sanidad Pública, con una variación que va desde el 80,2% en País Vasco al 63,7 en la Comunidad Valenciana. Extremadura 72,5</a:t>
            </a:r>
          </a:p>
          <a:p>
            <a:r>
              <a:rPr lang="es-ES" dirty="0" smtClean="0"/>
              <a:t>valoración en la atención recibida por el médico de familia como buena o muy buena  aumenta 1,7 puntos con respecto a  2022, quedando en 81,40. Extremadura 85 %</a:t>
            </a:r>
          </a:p>
          <a:p>
            <a:r>
              <a:rPr lang="es-ES" dirty="0" smtClean="0"/>
              <a:t>demoras superiores a 2 días según CCAA van desde el 92,8% en Andalucía al 68,3 en Navarra, y con demoras mayores de 7 días desde el 69% en Andalucía al 20,6% en Navarra. Además, destaca que la espera media en días en AP en España es de 9,12</a:t>
            </a:r>
          </a:p>
          <a:p>
            <a:r>
              <a:rPr lang="es-ES" dirty="0" smtClean="0"/>
              <a:t>(2024) la CCAA con menos días de espera es el País Vasco (5,14 días de media). </a:t>
            </a: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457200" y="2156426"/>
            <a:ext cx="8229600" cy="3413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4282" y="357166"/>
            <a:ext cx="8244388" cy="1285885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sz="2700" dirty="0" smtClean="0"/>
              <a:t>El 69,8% esperó más de un día, con un tiempo medio de espera de 9,12 días, frente al 67,1% que estaba en esta situación en 2022, con un tiempo medio de espera de 8,8 días. </a:t>
            </a:r>
            <a:br>
              <a:rPr lang="es-ES" sz="2700" dirty="0" smtClean="0"/>
            </a:br>
            <a:r>
              <a:rPr lang="es-ES" sz="2700" dirty="0" smtClean="0"/>
              <a:t>	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endParaRPr lang="es-ES" dirty="0" smtClean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457200" y="2445271"/>
            <a:ext cx="8229600" cy="2835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2910" y="618519"/>
            <a:ext cx="7815760" cy="667342"/>
          </a:xfrm>
        </p:spPr>
        <p:txBody>
          <a:bodyPr>
            <a:normAutofit fontScale="90000"/>
          </a:bodyPr>
          <a:lstStyle/>
          <a:p>
            <a:r>
              <a:rPr lang="es-ES" dirty="0"/>
              <a:t>R</a:t>
            </a:r>
            <a:r>
              <a:rPr lang="es-ES" dirty="0" smtClean="0"/>
              <a:t>ecomendaciones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14348" y="1285860"/>
            <a:ext cx="7744322" cy="4505341"/>
          </a:xfrm>
        </p:spPr>
        <p:txBody>
          <a:bodyPr>
            <a:normAutofit fontScale="77500" lnSpcReduction="20000"/>
          </a:bodyPr>
          <a:lstStyle/>
          <a:p>
            <a:r>
              <a:rPr lang="es-ES" dirty="0" smtClean="0"/>
              <a:t>Aumentar el presupuesto destinado a AP (25 % )</a:t>
            </a:r>
          </a:p>
          <a:p>
            <a:r>
              <a:rPr lang="es-ES" dirty="0" smtClean="0"/>
              <a:t>Mejorar la distribución de profesionales (promover una AP más atractiva)</a:t>
            </a:r>
          </a:p>
          <a:p>
            <a:r>
              <a:rPr lang="es-ES" dirty="0" smtClean="0"/>
              <a:t>Disminuir presión asistencial</a:t>
            </a:r>
          </a:p>
          <a:p>
            <a:r>
              <a:rPr lang="es-ES" dirty="0" smtClean="0"/>
              <a:t>Garantizar accesibilidad (el 95 % de la demanda debe atenderse antes de 48 h)</a:t>
            </a:r>
          </a:p>
          <a:p>
            <a:r>
              <a:rPr lang="es-ES" dirty="0" smtClean="0"/>
              <a:t>Incrementar consultas presenciales</a:t>
            </a:r>
          </a:p>
          <a:p>
            <a:r>
              <a:rPr lang="es-ES" dirty="0" smtClean="0"/>
              <a:t>Mas capacidad de resolución</a:t>
            </a:r>
          </a:p>
          <a:p>
            <a:r>
              <a:rPr lang="es-ES" dirty="0" smtClean="0"/>
              <a:t>Reducir el gasto farmacéutico y el uso excesivo de procedimientos inadecuados o ineficaces</a:t>
            </a:r>
          </a:p>
          <a:p>
            <a:r>
              <a:rPr lang="es-ES" dirty="0" smtClean="0"/>
              <a:t>AP debe asumir el control asistencial y la coordinación con hospitales y centros </a:t>
            </a:r>
            <a:r>
              <a:rPr lang="es-ES" dirty="0" err="1" smtClean="0"/>
              <a:t>socioanitarios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332" y="618519"/>
            <a:ext cx="7773338" cy="453028"/>
          </a:xfrm>
        </p:spPr>
        <p:txBody>
          <a:bodyPr>
            <a:normAutofit fontScale="90000"/>
          </a:bodyPr>
          <a:lstStyle/>
          <a:p>
            <a:r>
              <a:rPr lang="es-ES" dirty="0"/>
              <a:t>C</a:t>
            </a:r>
            <a:r>
              <a:rPr lang="es-ES" dirty="0" smtClean="0"/>
              <a:t>onclusiones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14348" y="1428736"/>
            <a:ext cx="7744322" cy="4362465"/>
          </a:xfrm>
        </p:spPr>
        <p:txBody>
          <a:bodyPr>
            <a:normAutofit fontScale="92500" lnSpcReduction="20000"/>
          </a:bodyPr>
          <a:lstStyle/>
          <a:p>
            <a:r>
              <a:rPr lang="es-ES" dirty="0" smtClean="0"/>
              <a:t>La  AP y sus profesionales cuentan con el reconocimiento de la ciudadanía</a:t>
            </a:r>
          </a:p>
          <a:p>
            <a:r>
              <a:rPr lang="es-ES" dirty="0" smtClean="0"/>
              <a:t>El modelo de AP no se ha agotado, pero necesita un impulso. Se ha agotado la energía de las primeras promociones de profesionales que la iniciaron y de los gestores; el impulso debe ser financiero y de recursos </a:t>
            </a:r>
          </a:p>
          <a:p>
            <a:r>
              <a:rPr lang="es-ES" dirty="0" smtClean="0"/>
              <a:t>Los profesionales deben asumir riesgos organizativos (autonomía de gestión) y asistenciales para incrementar el prestigio ganado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71472" y="214290"/>
            <a:ext cx="7858180" cy="785818"/>
          </a:xfrm>
        </p:spPr>
        <p:txBody>
          <a:bodyPr>
            <a:normAutofit/>
          </a:bodyPr>
          <a:lstStyle/>
          <a:p>
            <a:r>
              <a:rPr lang="es-ES" dirty="0" smtClean="0"/>
              <a:t>¡Gracias!</a:t>
            </a:r>
            <a:endParaRPr lang="es-E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0" y="870117"/>
            <a:ext cx="9144000" cy="6147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1856</TotalTime>
  <Words>531</Words>
  <Application>Microsoft Office PowerPoint</Application>
  <PresentationFormat>Presentación en pantalla (4:3)</PresentationFormat>
  <Paragraphs>53</Paragraphs>
  <Slides>25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26" baseType="lpstr">
      <vt:lpstr>Tema de Office</vt:lpstr>
      <vt:lpstr>Diapositiva 1</vt:lpstr>
      <vt:lpstr>La  atención primaria en España</vt:lpstr>
      <vt:lpstr>Diapositiva 3</vt:lpstr>
      <vt:lpstr>Diapositiva 4</vt:lpstr>
      <vt:lpstr>Evolución del gasto sanitario Extremadura 2002-2021</vt:lpstr>
      <vt:lpstr>Diapositiva 6</vt:lpstr>
      <vt:lpstr>    </vt:lpstr>
      <vt:lpstr>Diapositiva 8</vt:lpstr>
      <vt:lpstr>Diapositiva 9</vt:lpstr>
      <vt:lpstr>PRESUPUESTO</vt:lpstr>
      <vt:lpstr>RECURSOS</vt:lpstr>
      <vt:lpstr>Diapositiva 12</vt:lpstr>
      <vt:lpstr>  Evolución del número de médicos en labores asistenciales en equipos de atención primaria, hospitales   </vt:lpstr>
      <vt:lpstr>     Desde el año 2012, en el SNS el número de médicos ejerciendo labores asistenciales en los Equipos de Atención Primaria ha crecido un 5,1%, en los Hospitales un 23,9% y en los Servicios de Urgencias y Emergencias 112/061 un 28,9%.       </vt:lpstr>
      <vt:lpstr>          Durante el periodo 2012-2022 el número de profesionales de enfermería creció:  -un 12,9% (3.770 profesionales) en los Equipos de Atención Primaria,  -un 34,1% (43.774 profesionales) en los hospitales del SNS y un 39,9% (1.130 profesionales) en los Servicios de urgencias y emergencias 112/061.      </vt:lpstr>
      <vt:lpstr>Diapositiva 16</vt:lpstr>
      <vt:lpstr>Diapositiva 17</vt:lpstr>
      <vt:lpstr>Actividad</vt:lpstr>
      <vt:lpstr>Gasto farmacéutico</vt:lpstr>
      <vt:lpstr>Opinión de los usuarios</vt:lpstr>
      <vt:lpstr>Diapositiva 21</vt:lpstr>
      <vt:lpstr>    El 69,8% esperó más de un día, con un tiempo medio de espera de 9,12 días, frente al 67,1% que estaba en esta situación en 2022, con un tiempo medio de espera de 8,8 días.      </vt:lpstr>
      <vt:lpstr>Recomendaciones</vt:lpstr>
      <vt:lpstr>Conclusiones</vt:lpstr>
      <vt:lpstr>¡Gracias!</vt:lpstr>
    </vt:vector>
  </TitlesOfParts>
  <Company>Luffi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Fuentes secundarias y primarias  de información  médica disponibles en la consulta.  1er Congreso Médico de AP en Extremadura.</dc:title>
  <dc:creator>Luffi</dc:creator>
  <cp:lastModifiedBy>Usuario</cp:lastModifiedBy>
  <cp:revision>133</cp:revision>
  <dcterms:created xsi:type="dcterms:W3CDTF">2014-03-21T16:23:55Z</dcterms:created>
  <dcterms:modified xsi:type="dcterms:W3CDTF">2025-05-21T16:02:39Z</dcterms:modified>
</cp:coreProperties>
</file>